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72" r:id="rId11"/>
    <p:sldId id="265" r:id="rId12"/>
    <p:sldId id="266" r:id="rId13"/>
    <p:sldId id="273" r:id="rId14"/>
    <p:sldId id="264" r:id="rId15"/>
    <p:sldId id="274" r:id="rId16"/>
    <p:sldId id="268" r:id="rId17"/>
    <p:sldId id="267" r:id="rId18"/>
    <p:sldId id="269" r:id="rId19"/>
    <p:sldId id="270" r:id="rId20"/>
    <p:sldId id="271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9616-5CD1-4AAB-98DA-D434894B8EB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098D-F076-401A-8EFA-08D73525B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84DCB-C879-49EB-979B-DE30D2F40FC1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E448-42F5-40B3-A31E-72CED175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6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4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3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0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4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0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3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4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10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AE448-42F5-40B3-A31E-72CED1758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B24FCE-FB95-438E-B546-0C390DFA91E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8FC5E2-D4F0-41C3-90A9-517E3F8623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Century Gothic" pitchFamily="34" charset="0"/>
              </a:rPr>
              <a:t>Number Talks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sz="3600" dirty="0" smtClean="0">
                <a:latin typeface="Century Gothic" pitchFamily="34" charset="0"/>
              </a:rPr>
              <a:t>Helping Children Build Mental Math and Computation Strategies</a:t>
            </a:r>
            <a:br>
              <a:rPr lang="en-US" sz="3600" dirty="0" smtClean="0">
                <a:latin typeface="Century Gothic" pitchFamily="34" charset="0"/>
              </a:rPr>
            </a:br>
            <a:r>
              <a:rPr lang="en-US" sz="3600" dirty="0" smtClean="0">
                <a:latin typeface="Century Gothic" pitchFamily="34" charset="0"/>
              </a:rPr>
              <a:t/>
            </a:r>
            <a:br>
              <a:rPr lang="en-US" sz="3600" dirty="0" smtClean="0">
                <a:latin typeface="Century Gothic" pitchFamily="34" charset="0"/>
              </a:rPr>
            </a:br>
            <a:r>
              <a:rPr lang="en-US" sz="3600" dirty="0" smtClean="0">
                <a:latin typeface="Century Gothic" pitchFamily="34" charset="0"/>
              </a:rPr>
              <a:t>by Sherry Parrish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2204357" cy="287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83880" cy="777240"/>
          </a:xfrm>
        </p:spPr>
        <p:txBody>
          <a:bodyPr/>
          <a:lstStyle/>
          <a:p>
            <a:pPr algn="ctr"/>
            <a:r>
              <a:rPr lang="en-US" dirty="0" smtClean="0"/>
              <a:t>Format of a Number Talk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83563" cy="44926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 smtClean="0"/>
              <a:t>1</a:t>
            </a:r>
            <a:r>
              <a:rPr lang="en-US" sz="2200" dirty="0"/>
              <a:t>. Teacher presents the problem.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/>
              <a:t>2</a:t>
            </a:r>
            <a:r>
              <a:rPr lang="en-US" sz="2200" dirty="0"/>
              <a:t>. Students figure out the answer.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/>
              <a:t>3</a:t>
            </a:r>
            <a:r>
              <a:rPr lang="en-US" sz="2200" dirty="0"/>
              <a:t>. Students share their answers.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/>
              <a:t>4</a:t>
            </a:r>
            <a:r>
              <a:rPr lang="en-US" sz="2200" dirty="0"/>
              <a:t>. Students share their thinking. </a:t>
            </a:r>
          </a:p>
          <a:p>
            <a:pPr marL="400050" indent="-400050">
              <a:buNone/>
              <a:tabLst>
                <a:tab pos="171450" algn="l"/>
              </a:tabLst>
            </a:pPr>
            <a:r>
              <a:rPr lang="en-US" sz="2200" dirty="0" smtClean="0"/>
              <a:t>5.	The </a:t>
            </a:r>
            <a:r>
              <a:rPr lang="en-US" sz="2200" dirty="0"/>
              <a:t>class agrees on the "real" answer </a:t>
            </a:r>
            <a:r>
              <a:rPr lang="en-US" sz="2200" dirty="0" smtClean="0"/>
              <a:t>for the problem</a:t>
            </a:r>
            <a:r>
              <a:rPr lang="en-US" sz="2200" dirty="0"/>
              <a:t>. </a:t>
            </a:r>
          </a:p>
          <a:p>
            <a:pPr marL="400050" indent="-400050">
              <a:lnSpc>
                <a:spcPct val="150000"/>
              </a:lnSpc>
              <a:buNone/>
            </a:pPr>
            <a:r>
              <a:rPr lang="en-US" sz="2200" dirty="0" smtClean="0"/>
              <a:t>6.	The </a:t>
            </a:r>
            <a:r>
              <a:rPr lang="en-US" sz="2200" dirty="0"/>
              <a:t>steps are repeated for additional problems. </a:t>
            </a:r>
          </a:p>
        </p:txBody>
      </p:sp>
    </p:spTree>
    <p:extLst>
      <p:ext uri="{BB962C8B-B14F-4D97-AF65-F5344CB8AC3E}">
        <p14:creationId xmlns:p14="http://schemas.microsoft.com/office/powerpoint/2010/main" val="23752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Goals for K – 2 Number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Developing number sense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Developing fluency with small numbers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Subitizing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Making tens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Use Models &amp;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ten frames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dot cards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rekenreks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literature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98120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dirty="0" smtClean="0"/>
              <a:t>number lines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hundred chart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real life context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unifex</a:t>
            </a:r>
            <a:r>
              <a:rPr lang="en-US" dirty="0" smtClean="0"/>
              <a:t> cubes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Math Talk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754433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62" y="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Accountable Talk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2070"/>
            <a:ext cx="3790213" cy="4927277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3805912" cy="49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Reinforce concepts</a:t>
            </a:r>
            <a:br>
              <a:rPr lang="en-US" dirty="0" smtClean="0"/>
            </a:br>
            <a:r>
              <a:rPr lang="en-US" dirty="0" smtClean="0"/>
              <a:t>through practice…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4480823"/>
          </a:xfrm>
        </p:spPr>
      </p:pic>
    </p:spTree>
    <p:extLst>
      <p:ext uri="{BB962C8B-B14F-4D97-AF65-F5344CB8AC3E}">
        <p14:creationId xmlns:p14="http://schemas.microsoft.com/office/powerpoint/2010/main" val="34793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Common Core Standards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395089" cy="404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5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7467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VPS Kindergarten Scope &amp; Sequence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26606" cy="4416425"/>
          </a:xfrm>
        </p:spPr>
      </p:pic>
    </p:spTree>
    <p:extLst>
      <p:ext uri="{BB962C8B-B14F-4D97-AF65-F5344CB8AC3E}">
        <p14:creationId xmlns:p14="http://schemas.microsoft.com/office/powerpoint/2010/main" val="6046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90600"/>
            <a:ext cx="6477000" cy="5149963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28600"/>
            <a:ext cx="81819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VPS 1</a:t>
            </a:r>
            <a:r>
              <a:rPr lang="en-US" baseline="30000" dirty="0" smtClean="0"/>
              <a:t>st</a:t>
            </a:r>
            <a:r>
              <a:rPr lang="en-US" dirty="0" smtClean="0"/>
              <a:t> Grade Scope &amp; Sequence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315200" cy="4643022"/>
          </a:xfrm>
        </p:spPr>
      </p:pic>
    </p:spTree>
    <p:extLst>
      <p:ext uri="{BB962C8B-B14F-4D97-AF65-F5344CB8AC3E}">
        <p14:creationId xmlns:p14="http://schemas.microsoft.com/office/powerpoint/2010/main" val="34363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What is a Number Talk?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418795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a classroom conversation around purposefully crafted computation problems that are solved mentally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opportunity to collectively reason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5 – 15 minutes long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whole- or small- group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82296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4800600" cy="35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Rationale for Number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many students think of mathematics as a set of procedures or rules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m</a:t>
            </a:r>
            <a:r>
              <a:rPr lang="en-US" sz="2400" dirty="0" smtClean="0"/>
              <a:t>emorization of procedures crumbles when they are asked to generalize concepts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Our students MUST have the ability to…</a:t>
            </a:r>
          </a:p>
          <a:p>
            <a:pPr marL="1143000" indent="-263525">
              <a:buFont typeface="Wingdings" pitchFamily="2" charset="2"/>
              <a:buChar char="Ø"/>
            </a:pPr>
            <a:r>
              <a:rPr lang="en-US" sz="2400" dirty="0" smtClean="0"/>
              <a:t>reason about quantitative information</a:t>
            </a:r>
          </a:p>
          <a:p>
            <a:pPr marL="1144588" indent="-265113">
              <a:buFont typeface="Wingdings" pitchFamily="2" charset="2"/>
              <a:buChar char="Ø"/>
            </a:pPr>
            <a:r>
              <a:rPr lang="en-US" sz="2400" dirty="0" smtClean="0"/>
              <a:t>possess number sense</a:t>
            </a:r>
          </a:p>
          <a:p>
            <a:pPr marL="1144588" indent="-265113">
              <a:buFont typeface="Wingdings" pitchFamily="2" charset="2"/>
              <a:buChar char="Ø"/>
            </a:pPr>
            <a:r>
              <a:rPr lang="en-US" sz="2400" dirty="0" smtClean="0"/>
              <a:t>check for the reasonableness of answers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99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Students must be able</a:t>
            </a:r>
            <a:br>
              <a:rPr lang="en-US" dirty="0" smtClean="0"/>
            </a:br>
            <a:r>
              <a:rPr lang="en-US" dirty="0" smtClean="0"/>
              <a:t> to compute…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4187952"/>
          </a:xfrm>
        </p:spPr>
        <p:txBody>
          <a:bodyPr/>
          <a:lstStyle/>
          <a:p>
            <a:r>
              <a:rPr lang="en-US" dirty="0" smtClean="0"/>
              <a:t>Accurately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correct answer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Efficiently</a:t>
            </a:r>
          </a:p>
          <a:p>
            <a:pPr lvl="1"/>
            <a:r>
              <a:rPr lang="en-US" dirty="0" smtClean="0"/>
              <a:t>Choose an appropriate, expedient strategy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Flexibly</a:t>
            </a:r>
          </a:p>
          <a:p>
            <a:pPr lvl="1"/>
            <a:r>
              <a:rPr lang="en-US" dirty="0" smtClean="0"/>
              <a:t>Use number relationships with 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49 x 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student should think 50 is one more group of 5, so I can up 49 to 50 and then subtract one group of 5.</a:t>
            </a:r>
          </a:p>
          <a:p>
            <a:pPr marL="0" indent="0">
              <a:buNone/>
            </a:pPr>
            <a:endParaRPr lang="en-US" dirty="0" smtClean="0"/>
          </a:p>
          <a:p>
            <a:pPr marL="347472" lvl="1" indent="0" algn="ctr">
              <a:buNone/>
            </a:pPr>
            <a:r>
              <a:rPr lang="en-US" dirty="0" smtClean="0"/>
              <a:t>50 x 5 = 250</a:t>
            </a:r>
          </a:p>
          <a:p>
            <a:pPr marL="347472" lvl="1" indent="0" algn="ctr">
              <a:buNone/>
            </a:pPr>
            <a:r>
              <a:rPr lang="en-US" dirty="0" smtClean="0"/>
              <a:t>250 – 5 = 245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Aligns with</a:t>
            </a:r>
            <a:br>
              <a:rPr lang="en-US" dirty="0" smtClean="0"/>
            </a:br>
            <a:r>
              <a:rPr lang="en-US" dirty="0" smtClean="0"/>
              <a:t>Common Core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83880" cy="31211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Standards of Mathematical Practices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Grade level content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Number Talks is a purposeful vehicle: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 smtClean="0"/>
              <a:t>making sense of mathematics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</a:t>
            </a:r>
            <a:r>
              <a:rPr lang="en-US" dirty="0" smtClean="0"/>
              <a:t>eveloping efficient computation strategies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communicating mathematically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reasoning and proving solutions</a:t>
            </a:r>
          </a:p>
          <a:p>
            <a:pPr marL="317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0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Classroom environment and community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Classroom discussions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teacher’s role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role of mental math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Purposeful computation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 Essentials to Setting</a:t>
            </a:r>
            <a:br>
              <a:rPr lang="en-US" dirty="0" smtClean="0"/>
            </a:br>
            <a:r>
              <a:rPr lang="en-US" dirty="0" smtClean="0"/>
              <a:t>Procedures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Select a designated location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Provide appropriate wait time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Accept, respect, and consider all answers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Encourage student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1463</TotalTime>
  <Words>334</Words>
  <Application>Microsoft Office PowerPoint</Application>
  <PresentationFormat>On-screen Show (4:3)</PresentationFormat>
  <Paragraphs>95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Number Talks  Helping Children Build Mental Math and Computation Strategies  by Sherry Parrish</vt:lpstr>
      <vt:lpstr>What is a Number Talk?</vt:lpstr>
      <vt:lpstr>Rationale for Number Talks</vt:lpstr>
      <vt:lpstr>Students must be able  to compute…</vt:lpstr>
      <vt:lpstr>Example…</vt:lpstr>
      <vt:lpstr>Aligns with Common Core Standards</vt:lpstr>
      <vt:lpstr>In summary…</vt:lpstr>
      <vt:lpstr>Key Components</vt:lpstr>
      <vt:lpstr>4 Essentials to Setting Procedures and Expectations</vt:lpstr>
      <vt:lpstr>Format of a Number Talk</vt:lpstr>
      <vt:lpstr>Goals for K – 2 Number Talks</vt:lpstr>
      <vt:lpstr>Use Models &amp; Tools</vt:lpstr>
      <vt:lpstr>Math Talk</vt:lpstr>
      <vt:lpstr>Accountable Talk</vt:lpstr>
      <vt:lpstr>Reinforce concepts through practice…</vt:lpstr>
      <vt:lpstr>Common Core Standards</vt:lpstr>
      <vt:lpstr>VPS Kindergarten Scope &amp; Sequence</vt:lpstr>
      <vt:lpstr>PowerPoint Presentation</vt:lpstr>
      <vt:lpstr>VPS 1st Grade Scope &amp; Sequence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Talks  Helping Children Build Mental Math and Computation Strategies  by Sherry Parrish</dc:title>
  <dc:creator>millerj</dc:creator>
  <cp:lastModifiedBy>millerj</cp:lastModifiedBy>
  <cp:revision>18</cp:revision>
  <cp:lastPrinted>2013-09-16T14:50:04Z</cp:lastPrinted>
  <dcterms:created xsi:type="dcterms:W3CDTF">2013-09-15T14:26:17Z</dcterms:created>
  <dcterms:modified xsi:type="dcterms:W3CDTF">2013-09-16T14:50:05Z</dcterms:modified>
</cp:coreProperties>
</file>